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Lst>
  <p:sldSz cx="9144000" cy="6858000" type="screen4x3"/>
  <p:notesSz cx="6797675" cy="987425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5" d="100"/>
          <a:sy n="105" d="100"/>
        </p:scale>
        <p:origin x="1794"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C2C153EE-8253-441E-BA6C-4C7EA343882F}" type="datetimeFigureOut">
              <a:rPr lang="en-GB" smtClean="0"/>
              <a:t>17/09/2026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5753117-44D7-46DD-A5CC-D12B6A4E33D5}" type="slidenum">
              <a:rPr lang="en-GB" smtClean="0"/>
              <a:t>‹#›</a:t>
            </a:fld>
            <a:endParaRPr lang="en-GB"/>
          </a:p>
        </p:txBody>
      </p:sp>
    </p:spTree>
    <p:extLst>
      <p:ext uri="{BB962C8B-B14F-4D97-AF65-F5344CB8AC3E}">
        <p14:creationId xmlns:p14="http://schemas.microsoft.com/office/powerpoint/2010/main" val="37063312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2C153EE-8253-441E-BA6C-4C7EA343882F}" type="datetimeFigureOut">
              <a:rPr lang="en-GB" smtClean="0"/>
              <a:t>17/09/2026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5753117-44D7-46DD-A5CC-D12B6A4E33D5}" type="slidenum">
              <a:rPr lang="en-GB" smtClean="0"/>
              <a:t>‹#›</a:t>
            </a:fld>
            <a:endParaRPr lang="en-GB"/>
          </a:p>
        </p:txBody>
      </p:sp>
    </p:spTree>
    <p:extLst>
      <p:ext uri="{BB962C8B-B14F-4D97-AF65-F5344CB8AC3E}">
        <p14:creationId xmlns:p14="http://schemas.microsoft.com/office/powerpoint/2010/main" val="227125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2C153EE-8253-441E-BA6C-4C7EA343882F}" type="datetimeFigureOut">
              <a:rPr lang="en-GB" smtClean="0"/>
              <a:t>17/09/2026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5753117-44D7-46DD-A5CC-D12B6A4E33D5}" type="slidenum">
              <a:rPr lang="en-GB" smtClean="0"/>
              <a:t>‹#›</a:t>
            </a:fld>
            <a:endParaRPr lang="en-GB"/>
          </a:p>
        </p:txBody>
      </p:sp>
    </p:spTree>
    <p:extLst>
      <p:ext uri="{BB962C8B-B14F-4D97-AF65-F5344CB8AC3E}">
        <p14:creationId xmlns:p14="http://schemas.microsoft.com/office/powerpoint/2010/main" val="10432633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C2C153EE-8253-441E-BA6C-4C7EA343882F}" type="datetimeFigureOut">
              <a:rPr lang="en-GB" smtClean="0"/>
              <a:t>17/09/2026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5753117-44D7-46DD-A5CC-D12B6A4E33D5}" type="slidenum">
              <a:rPr lang="en-GB" smtClean="0"/>
              <a:t>‹#›</a:t>
            </a:fld>
            <a:endParaRPr lang="en-GB"/>
          </a:p>
        </p:txBody>
      </p:sp>
    </p:spTree>
    <p:extLst>
      <p:ext uri="{BB962C8B-B14F-4D97-AF65-F5344CB8AC3E}">
        <p14:creationId xmlns:p14="http://schemas.microsoft.com/office/powerpoint/2010/main" val="4638725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C2C153EE-8253-441E-BA6C-4C7EA343882F}" type="datetimeFigureOut">
              <a:rPr lang="en-GB" smtClean="0"/>
              <a:t>17/09/2026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5753117-44D7-46DD-A5CC-D12B6A4E33D5}" type="slidenum">
              <a:rPr lang="en-GB" smtClean="0"/>
              <a:t>‹#›</a:t>
            </a:fld>
            <a:endParaRPr lang="en-GB"/>
          </a:p>
        </p:txBody>
      </p:sp>
    </p:spTree>
    <p:extLst>
      <p:ext uri="{BB962C8B-B14F-4D97-AF65-F5344CB8AC3E}">
        <p14:creationId xmlns:p14="http://schemas.microsoft.com/office/powerpoint/2010/main" val="37157636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C2C153EE-8253-441E-BA6C-4C7EA343882F}" type="datetimeFigureOut">
              <a:rPr lang="en-GB" smtClean="0"/>
              <a:t>17/09/2026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5753117-44D7-46DD-A5CC-D12B6A4E33D5}" type="slidenum">
              <a:rPr lang="en-GB" smtClean="0"/>
              <a:t>‹#›</a:t>
            </a:fld>
            <a:endParaRPr lang="en-GB"/>
          </a:p>
        </p:txBody>
      </p:sp>
    </p:spTree>
    <p:extLst>
      <p:ext uri="{BB962C8B-B14F-4D97-AF65-F5344CB8AC3E}">
        <p14:creationId xmlns:p14="http://schemas.microsoft.com/office/powerpoint/2010/main" val="39211500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2C153EE-8253-441E-BA6C-4C7EA343882F}" type="datetimeFigureOut">
              <a:rPr lang="en-GB" smtClean="0"/>
              <a:t>17/09/2026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5753117-44D7-46DD-A5CC-D12B6A4E33D5}" type="slidenum">
              <a:rPr lang="en-GB" smtClean="0"/>
              <a:t>‹#›</a:t>
            </a:fld>
            <a:endParaRPr lang="en-GB"/>
          </a:p>
        </p:txBody>
      </p:sp>
    </p:spTree>
    <p:extLst>
      <p:ext uri="{BB962C8B-B14F-4D97-AF65-F5344CB8AC3E}">
        <p14:creationId xmlns:p14="http://schemas.microsoft.com/office/powerpoint/2010/main" val="22971420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2C153EE-8253-441E-BA6C-4C7EA343882F}" type="datetimeFigureOut">
              <a:rPr lang="en-GB" smtClean="0"/>
              <a:t>17/09/2026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5753117-44D7-46DD-A5CC-D12B6A4E33D5}" type="slidenum">
              <a:rPr lang="en-GB" smtClean="0"/>
              <a:t>‹#›</a:t>
            </a:fld>
            <a:endParaRPr lang="en-GB"/>
          </a:p>
        </p:txBody>
      </p:sp>
    </p:spTree>
    <p:extLst>
      <p:ext uri="{BB962C8B-B14F-4D97-AF65-F5344CB8AC3E}">
        <p14:creationId xmlns:p14="http://schemas.microsoft.com/office/powerpoint/2010/main" val="41074270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2C153EE-8253-441E-BA6C-4C7EA343882F}" type="datetimeFigureOut">
              <a:rPr lang="en-GB" smtClean="0"/>
              <a:t>17/09/2026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5753117-44D7-46DD-A5CC-D12B6A4E33D5}" type="slidenum">
              <a:rPr lang="en-GB" smtClean="0"/>
              <a:t>‹#›</a:t>
            </a:fld>
            <a:endParaRPr lang="en-GB"/>
          </a:p>
        </p:txBody>
      </p:sp>
    </p:spTree>
    <p:extLst>
      <p:ext uri="{BB962C8B-B14F-4D97-AF65-F5344CB8AC3E}">
        <p14:creationId xmlns:p14="http://schemas.microsoft.com/office/powerpoint/2010/main" val="24076093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2C153EE-8253-441E-BA6C-4C7EA343882F}" type="datetimeFigureOut">
              <a:rPr lang="en-GB" smtClean="0"/>
              <a:t>17/09/2026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5753117-44D7-46DD-A5CC-D12B6A4E33D5}" type="slidenum">
              <a:rPr lang="en-GB" smtClean="0"/>
              <a:t>‹#›</a:t>
            </a:fld>
            <a:endParaRPr lang="en-GB"/>
          </a:p>
        </p:txBody>
      </p:sp>
    </p:spTree>
    <p:extLst>
      <p:ext uri="{BB962C8B-B14F-4D97-AF65-F5344CB8AC3E}">
        <p14:creationId xmlns:p14="http://schemas.microsoft.com/office/powerpoint/2010/main" val="10214444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2C153EE-8253-441E-BA6C-4C7EA343882F}" type="datetimeFigureOut">
              <a:rPr lang="en-GB" smtClean="0"/>
              <a:t>17/09/2026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5753117-44D7-46DD-A5CC-D12B6A4E33D5}" type="slidenum">
              <a:rPr lang="en-GB" smtClean="0"/>
              <a:t>‹#›</a:t>
            </a:fld>
            <a:endParaRPr lang="en-GB"/>
          </a:p>
        </p:txBody>
      </p:sp>
    </p:spTree>
    <p:extLst>
      <p:ext uri="{BB962C8B-B14F-4D97-AF65-F5344CB8AC3E}">
        <p14:creationId xmlns:p14="http://schemas.microsoft.com/office/powerpoint/2010/main" val="35651578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C153EE-8253-441E-BA6C-4C7EA343882F}" type="datetimeFigureOut">
              <a:rPr lang="en-GB" smtClean="0"/>
              <a:t>17/09/2026</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5753117-44D7-46DD-A5CC-D12B6A4E33D5}" type="slidenum">
              <a:rPr lang="en-GB" smtClean="0"/>
              <a:t>‹#›</a:t>
            </a:fld>
            <a:endParaRPr lang="en-GB"/>
          </a:p>
        </p:txBody>
      </p:sp>
    </p:spTree>
    <p:extLst>
      <p:ext uri="{BB962C8B-B14F-4D97-AF65-F5344CB8AC3E}">
        <p14:creationId xmlns:p14="http://schemas.microsoft.com/office/powerpoint/2010/main" val="28677008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266013" y="2420888"/>
            <a:ext cx="3992488" cy="1193946"/>
          </a:xfrm>
        </p:spPr>
        <p:txBody>
          <a:bodyPr>
            <a:normAutofit/>
          </a:bodyPr>
          <a:lstStyle/>
          <a:p>
            <a:r>
              <a:rPr lang="en-GB" sz="2400" dirty="0">
                <a:solidFill>
                  <a:schemeClr val="tx1">
                    <a:lumMod val="75000"/>
                    <a:lumOff val="25000"/>
                  </a:schemeClr>
                </a:solidFill>
              </a:rPr>
              <a:t>My Inclusion Profile</a:t>
            </a:r>
          </a:p>
          <a:p>
            <a:r>
              <a:rPr lang="en-GB" sz="2400" dirty="0">
                <a:solidFill>
                  <a:schemeClr val="tx1">
                    <a:lumMod val="75000"/>
                    <a:lumOff val="25000"/>
                  </a:schemeClr>
                </a:solidFill>
              </a:rPr>
              <a:t> KB</a:t>
            </a:r>
          </a:p>
          <a:p>
            <a:endParaRPr lang="en-GB" sz="2800" dirty="0"/>
          </a:p>
        </p:txBody>
      </p:sp>
      <p:sp>
        <p:nvSpPr>
          <p:cNvPr id="6" name="TextBox 5"/>
          <p:cNvSpPr txBox="1"/>
          <p:nvPr/>
        </p:nvSpPr>
        <p:spPr>
          <a:xfrm>
            <a:off x="251520" y="620688"/>
            <a:ext cx="2448272" cy="369332"/>
          </a:xfrm>
          <a:prstGeom prst="rect">
            <a:avLst/>
          </a:prstGeom>
          <a:noFill/>
        </p:spPr>
        <p:txBody>
          <a:bodyPr wrap="square" rtlCol="0">
            <a:spAutoFit/>
          </a:bodyPr>
          <a:lstStyle/>
          <a:p>
            <a:endParaRPr lang="en-GB" dirty="0"/>
          </a:p>
        </p:txBody>
      </p:sp>
      <p:sp>
        <p:nvSpPr>
          <p:cNvPr id="7" name="TextBox 6"/>
          <p:cNvSpPr txBox="1"/>
          <p:nvPr/>
        </p:nvSpPr>
        <p:spPr>
          <a:xfrm>
            <a:off x="251520" y="159023"/>
            <a:ext cx="5040560" cy="646331"/>
          </a:xfrm>
          <a:prstGeom prst="rect">
            <a:avLst/>
          </a:prstGeom>
          <a:solidFill>
            <a:schemeClr val="accent5">
              <a:lumMod val="40000"/>
              <a:lumOff val="60000"/>
            </a:schemeClr>
          </a:solidFill>
        </p:spPr>
        <p:style>
          <a:lnRef idx="2">
            <a:schemeClr val="accent1"/>
          </a:lnRef>
          <a:fillRef idx="1">
            <a:schemeClr val="lt1"/>
          </a:fillRef>
          <a:effectRef idx="0">
            <a:schemeClr val="accent1"/>
          </a:effectRef>
          <a:fontRef idx="minor">
            <a:schemeClr val="dk1"/>
          </a:fontRef>
        </p:style>
        <p:txBody>
          <a:bodyPr wrap="square" rtlCol="0">
            <a:spAutoFit/>
          </a:bodyPr>
          <a:lstStyle/>
          <a:p>
            <a:r>
              <a:rPr lang="en-GB" b="1" dirty="0"/>
              <a:t>My priority areas for development  </a:t>
            </a:r>
            <a:r>
              <a:rPr lang="en-GB" dirty="0"/>
              <a:t>– socialisation, independence and literacy skills.</a:t>
            </a:r>
          </a:p>
        </p:txBody>
      </p:sp>
      <p:sp>
        <p:nvSpPr>
          <p:cNvPr id="8" name="TextBox 7"/>
          <p:cNvSpPr txBox="1"/>
          <p:nvPr/>
        </p:nvSpPr>
        <p:spPr>
          <a:xfrm>
            <a:off x="178966" y="937224"/>
            <a:ext cx="2520280" cy="5909310"/>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b="1" dirty="0">
                <a:solidFill>
                  <a:srgbClr val="00B0F0"/>
                </a:solidFill>
              </a:rPr>
              <a:t>PE and football sessions with year 4</a:t>
            </a:r>
          </a:p>
          <a:p>
            <a:pPr algn="ctr"/>
            <a:r>
              <a:rPr lang="en-GB" dirty="0">
                <a:solidFill>
                  <a:srgbClr val="FF0000"/>
                </a:solidFill>
              </a:rPr>
              <a:t>AIMS: </a:t>
            </a:r>
            <a:r>
              <a:rPr lang="en-GB" dirty="0">
                <a:solidFill>
                  <a:schemeClr val="tx1"/>
                </a:solidFill>
              </a:rPr>
              <a:t>to develop social skills with mainstream peers, to provide challenge for K participating in sports with children with similar skills.</a:t>
            </a:r>
          </a:p>
          <a:p>
            <a:pPr algn="ctr"/>
            <a:r>
              <a:rPr lang="en-GB" dirty="0">
                <a:solidFill>
                  <a:srgbClr val="FF0000"/>
                </a:solidFill>
              </a:rPr>
              <a:t>IMPACT</a:t>
            </a:r>
            <a:r>
              <a:rPr lang="en-GB" dirty="0"/>
              <a:t> – I am enjoying sports sessions independently with my mainstream peers.  I am showing particular talent in football (commented on by a group of visiting sports specialists).  I am learning skills that will enable me to take part in playground games and play with my brothers.</a:t>
            </a:r>
          </a:p>
        </p:txBody>
      </p:sp>
      <p:sp>
        <p:nvSpPr>
          <p:cNvPr id="9" name="TextBox 8"/>
          <p:cNvSpPr txBox="1"/>
          <p:nvPr/>
        </p:nvSpPr>
        <p:spPr>
          <a:xfrm>
            <a:off x="2778675" y="3284984"/>
            <a:ext cx="3456384" cy="3416320"/>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b="1" dirty="0">
                <a:solidFill>
                  <a:srgbClr val="00B0F0"/>
                </a:solidFill>
              </a:rPr>
              <a:t>Independent access to the mainstream playground.</a:t>
            </a:r>
          </a:p>
          <a:p>
            <a:pPr algn="ctr"/>
            <a:r>
              <a:rPr lang="en-GB" dirty="0">
                <a:solidFill>
                  <a:srgbClr val="FF0000"/>
                </a:solidFill>
              </a:rPr>
              <a:t>AIMS: </a:t>
            </a:r>
            <a:r>
              <a:rPr lang="en-GB" dirty="0">
                <a:solidFill>
                  <a:schemeClr val="tx1"/>
                </a:solidFill>
              </a:rPr>
              <a:t>to allow K to develop social skills (negotiation, fair play and interaction skills) independently.</a:t>
            </a:r>
          </a:p>
          <a:p>
            <a:pPr algn="ctr"/>
            <a:r>
              <a:rPr lang="en-GB" dirty="0">
                <a:solidFill>
                  <a:srgbClr val="FF0000"/>
                </a:solidFill>
              </a:rPr>
              <a:t>IMPACT </a:t>
            </a:r>
            <a:r>
              <a:rPr lang="en-GB" dirty="0"/>
              <a:t>– I am forming friendships with my </a:t>
            </a:r>
            <a:r>
              <a:rPr lang="en-GB" dirty="0" err="1"/>
              <a:t>Illogan</a:t>
            </a:r>
            <a:r>
              <a:rPr lang="en-GB" dirty="0"/>
              <a:t> friends and I am able to play with them away from adults.  I am learning about how to resolve issues of play on my own without adults being around to solve them for me.   </a:t>
            </a:r>
            <a:endParaRPr lang="en-GB" dirty="0">
              <a:solidFill>
                <a:srgbClr val="FF0000"/>
              </a:solidFill>
            </a:endParaRPr>
          </a:p>
        </p:txBody>
      </p:sp>
      <p:sp>
        <p:nvSpPr>
          <p:cNvPr id="10" name="TextBox 9"/>
          <p:cNvSpPr txBox="1"/>
          <p:nvPr/>
        </p:nvSpPr>
        <p:spPr>
          <a:xfrm>
            <a:off x="5508104" y="159023"/>
            <a:ext cx="3462064" cy="2308324"/>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b="1" dirty="0">
                <a:solidFill>
                  <a:srgbClr val="00B0F0"/>
                </a:solidFill>
              </a:rPr>
              <a:t>Read, Write </a:t>
            </a:r>
            <a:r>
              <a:rPr lang="en-GB" b="1" dirty="0" err="1">
                <a:solidFill>
                  <a:srgbClr val="00B0F0"/>
                </a:solidFill>
              </a:rPr>
              <a:t>Inc</a:t>
            </a:r>
            <a:r>
              <a:rPr lang="en-GB" b="1" dirty="0">
                <a:solidFill>
                  <a:srgbClr val="00B0F0"/>
                </a:solidFill>
              </a:rPr>
              <a:t> sessions.</a:t>
            </a:r>
          </a:p>
          <a:p>
            <a:pPr algn="ctr"/>
            <a:r>
              <a:rPr lang="en-GB" dirty="0">
                <a:solidFill>
                  <a:srgbClr val="FF0000"/>
                </a:solidFill>
              </a:rPr>
              <a:t>AIM: </a:t>
            </a:r>
            <a:r>
              <a:rPr lang="en-GB" dirty="0">
                <a:solidFill>
                  <a:schemeClr val="tx1"/>
                </a:solidFill>
              </a:rPr>
              <a:t>To develop K’s reading skills.</a:t>
            </a:r>
          </a:p>
          <a:p>
            <a:pPr algn="ctr"/>
            <a:r>
              <a:rPr lang="en-GB" dirty="0">
                <a:solidFill>
                  <a:srgbClr val="FF0000"/>
                </a:solidFill>
              </a:rPr>
              <a:t>IMPACT: </a:t>
            </a:r>
            <a:r>
              <a:rPr lang="en-GB" dirty="0">
                <a:solidFill>
                  <a:schemeClr val="tx1"/>
                </a:solidFill>
              </a:rPr>
              <a:t>I have always wanted to read like my brothers.  I am now recognising letter sounds and am beginning to blend them to read whole words.  I made </a:t>
            </a:r>
            <a:r>
              <a:rPr lang="en-GB" b="1" i="1" dirty="0">
                <a:solidFill>
                  <a:schemeClr val="tx1"/>
                </a:solidFill>
              </a:rPr>
              <a:t>exceeded</a:t>
            </a:r>
            <a:r>
              <a:rPr lang="en-GB" dirty="0">
                <a:solidFill>
                  <a:schemeClr val="tx1"/>
                </a:solidFill>
              </a:rPr>
              <a:t> </a:t>
            </a:r>
            <a:r>
              <a:rPr lang="en-GB" b="1" i="1" dirty="0">
                <a:solidFill>
                  <a:schemeClr val="tx1"/>
                </a:solidFill>
              </a:rPr>
              <a:t>progress</a:t>
            </a:r>
            <a:r>
              <a:rPr lang="en-GB" dirty="0">
                <a:solidFill>
                  <a:schemeClr val="tx1"/>
                </a:solidFill>
              </a:rPr>
              <a:t> in reading last year.</a:t>
            </a:r>
          </a:p>
        </p:txBody>
      </p:sp>
      <p:pic>
        <p:nvPicPr>
          <p:cNvPr id="205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635896" y="824801"/>
            <a:ext cx="1252723" cy="168717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1" name="TextBox 10"/>
          <p:cNvSpPr txBox="1"/>
          <p:nvPr/>
        </p:nvSpPr>
        <p:spPr>
          <a:xfrm>
            <a:off x="6372200" y="2852936"/>
            <a:ext cx="2615628" cy="3693319"/>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b="1" dirty="0">
                <a:solidFill>
                  <a:srgbClr val="00B0F0"/>
                </a:solidFill>
              </a:rPr>
              <a:t>Role of School Council member and the first Curnow School Prefect.</a:t>
            </a:r>
          </a:p>
          <a:p>
            <a:pPr algn="ctr"/>
            <a:r>
              <a:rPr lang="en-GB" dirty="0">
                <a:solidFill>
                  <a:srgbClr val="FF0000"/>
                </a:solidFill>
              </a:rPr>
              <a:t>AIMS: </a:t>
            </a:r>
            <a:r>
              <a:rPr lang="en-GB" dirty="0">
                <a:solidFill>
                  <a:schemeClr val="tx1"/>
                </a:solidFill>
              </a:rPr>
              <a:t>to increase K’s self esteem and confidence.</a:t>
            </a:r>
          </a:p>
          <a:p>
            <a:pPr algn="ctr"/>
            <a:r>
              <a:rPr lang="en-GB" dirty="0">
                <a:solidFill>
                  <a:srgbClr val="FF0000"/>
                </a:solidFill>
              </a:rPr>
              <a:t>IMPACT </a:t>
            </a:r>
            <a:r>
              <a:rPr lang="en-GB" dirty="0"/>
              <a:t>– I was a member of the school council and was able to learn to speak up in a large group of people.  I am very proud of being the first Curnow School prefect and take my role seriously.</a:t>
            </a:r>
            <a:endParaRPr lang="en-GB" dirty="0">
              <a:solidFill>
                <a:srgbClr val="FF0000"/>
              </a:solidFill>
            </a:endParaRPr>
          </a:p>
        </p:txBody>
      </p:sp>
    </p:spTree>
    <p:extLst>
      <p:ext uri="{BB962C8B-B14F-4D97-AF65-F5344CB8AC3E}">
        <p14:creationId xmlns:p14="http://schemas.microsoft.com/office/powerpoint/2010/main" val="40021141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972640" y="2517245"/>
            <a:ext cx="3992488" cy="1193946"/>
          </a:xfrm>
        </p:spPr>
        <p:txBody>
          <a:bodyPr>
            <a:normAutofit/>
          </a:bodyPr>
          <a:lstStyle/>
          <a:p>
            <a:r>
              <a:rPr lang="en-GB" sz="2400" dirty="0">
                <a:solidFill>
                  <a:schemeClr val="tx1">
                    <a:lumMod val="75000"/>
                    <a:lumOff val="25000"/>
                  </a:schemeClr>
                </a:solidFill>
              </a:rPr>
              <a:t>My Inclusion Profile</a:t>
            </a:r>
          </a:p>
          <a:p>
            <a:r>
              <a:rPr lang="en-GB" sz="2400" dirty="0">
                <a:solidFill>
                  <a:schemeClr val="tx1">
                    <a:lumMod val="75000"/>
                    <a:lumOff val="25000"/>
                  </a:schemeClr>
                </a:solidFill>
              </a:rPr>
              <a:t> SC</a:t>
            </a:r>
          </a:p>
          <a:p>
            <a:endParaRPr lang="en-GB" sz="2800" dirty="0"/>
          </a:p>
        </p:txBody>
      </p:sp>
      <p:sp>
        <p:nvSpPr>
          <p:cNvPr id="6" name="TextBox 5"/>
          <p:cNvSpPr txBox="1"/>
          <p:nvPr/>
        </p:nvSpPr>
        <p:spPr>
          <a:xfrm>
            <a:off x="251520" y="620688"/>
            <a:ext cx="2448272" cy="369332"/>
          </a:xfrm>
          <a:prstGeom prst="rect">
            <a:avLst/>
          </a:prstGeom>
          <a:noFill/>
        </p:spPr>
        <p:txBody>
          <a:bodyPr wrap="square" rtlCol="0">
            <a:spAutoFit/>
          </a:bodyPr>
          <a:lstStyle/>
          <a:p>
            <a:endParaRPr lang="en-GB" dirty="0"/>
          </a:p>
        </p:txBody>
      </p:sp>
      <p:sp>
        <p:nvSpPr>
          <p:cNvPr id="7" name="TextBox 6"/>
          <p:cNvSpPr txBox="1"/>
          <p:nvPr/>
        </p:nvSpPr>
        <p:spPr>
          <a:xfrm>
            <a:off x="251520" y="159023"/>
            <a:ext cx="3744416" cy="646331"/>
          </a:xfrm>
          <a:prstGeom prst="rect">
            <a:avLst/>
          </a:prstGeom>
          <a:solidFill>
            <a:schemeClr val="accent5">
              <a:lumMod val="40000"/>
              <a:lumOff val="60000"/>
            </a:schemeClr>
          </a:solidFill>
        </p:spPr>
        <p:style>
          <a:lnRef idx="2">
            <a:schemeClr val="accent1"/>
          </a:lnRef>
          <a:fillRef idx="1">
            <a:schemeClr val="lt1"/>
          </a:fillRef>
          <a:effectRef idx="0">
            <a:schemeClr val="accent1"/>
          </a:effectRef>
          <a:fontRef idx="minor">
            <a:schemeClr val="dk1"/>
          </a:fontRef>
        </p:style>
        <p:txBody>
          <a:bodyPr wrap="square" rtlCol="0">
            <a:spAutoFit/>
          </a:bodyPr>
          <a:lstStyle/>
          <a:p>
            <a:r>
              <a:rPr lang="en-GB" b="1" dirty="0"/>
              <a:t>My priority areas for development  </a:t>
            </a:r>
            <a:r>
              <a:rPr lang="en-GB" dirty="0"/>
              <a:t>– engagement, focus and enjoyment.</a:t>
            </a:r>
          </a:p>
        </p:txBody>
      </p:sp>
      <p:sp>
        <p:nvSpPr>
          <p:cNvPr id="8" name="TextBox 7"/>
          <p:cNvSpPr txBox="1"/>
          <p:nvPr/>
        </p:nvSpPr>
        <p:spPr>
          <a:xfrm>
            <a:off x="346570" y="944239"/>
            <a:ext cx="2258171" cy="5586145"/>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sz="1700" b="1" dirty="0">
                <a:solidFill>
                  <a:srgbClr val="00B0F0"/>
                </a:solidFill>
              </a:rPr>
              <a:t>Play sessions with </a:t>
            </a:r>
            <a:r>
              <a:rPr lang="en-GB" sz="1700" b="1" dirty="0" err="1">
                <a:solidFill>
                  <a:srgbClr val="00B0F0"/>
                </a:solidFill>
              </a:rPr>
              <a:t>Illogan</a:t>
            </a:r>
            <a:r>
              <a:rPr lang="en-GB" sz="1700" b="1" dirty="0">
                <a:solidFill>
                  <a:srgbClr val="00B0F0"/>
                </a:solidFill>
              </a:rPr>
              <a:t> peers.</a:t>
            </a:r>
          </a:p>
          <a:p>
            <a:pPr algn="ctr"/>
            <a:r>
              <a:rPr lang="en-GB" sz="1700" dirty="0">
                <a:solidFill>
                  <a:srgbClr val="FF0000"/>
                </a:solidFill>
              </a:rPr>
              <a:t>AIMS: </a:t>
            </a:r>
            <a:r>
              <a:rPr lang="en-GB" sz="1700" dirty="0">
                <a:solidFill>
                  <a:schemeClr val="tx1"/>
                </a:solidFill>
              </a:rPr>
              <a:t>to increase engagement through play.</a:t>
            </a:r>
          </a:p>
          <a:p>
            <a:pPr algn="ctr"/>
            <a:r>
              <a:rPr lang="en-GB" sz="1700" dirty="0">
                <a:solidFill>
                  <a:srgbClr val="FF0000"/>
                </a:solidFill>
              </a:rPr>
              <a:t>IMPACT</a:t>
            </a:r>
            <a:r>
              <a:rPr lang="en-GB" sz="1700" dirty="0"/>
              <a:t> – My teachers have seen a huge increase in my levels of engagement when my </a:t>
            </a:r>
            <a:r>
              <a:rPr lang="en-GB" sz="1700" dirty="0" err="1"/>
              <a:t>Illogan</a:t>
            </a:r>
            <a:r>
              <a:rPr lang="en-GB" sz="1700" dirty="0"/>
              <a:t> friends come to play and learn with us.  They have noticed that I am much more alert to what is going on around me and that my facial expressions change when my friends are around, indicating how much I enjoy being with my mainstream friends.</a:t>
            </a:r>
          </a:p>
        </p:txBody>
      </p:sp>
      <p:sp>
        <p:nvSpPr>
          <p:cNvPr id="10" name="TextBox 9"/>
          <p:cNvSpPr txBox="1"/>
          <p:nvPr/>
        </p:nvSpPr>
        <p:spPr>
          <a:xfrm>
            <a:off x="5255628" y="112247"/>
            <a:ext cx="3755205" cy="3508653"/>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sz="1700" dirty="0">
                <a:solidFill>
                  <a:srgbClr val="FF0000"/>
                </a:solidFill>
              </a:rPr>
              <a:t>AIM: </a:t>
            </a:r>
            <a:r>
              <a:rPr lang="en-GB" sz="1700" dirty="0">
                <a:solidFill>
                  <a:schemeClr val="tx1"/>
                </a:solidFill>
              </a:rPr>
              <a:t>To have fun with my friend’s</a:t>
            </a:r>
          </a:p>
          <a:p>
            <a:pPr algn="ctr"/>
            <a:r>
              <a:rPr lang="en-GB" sz="1700" dirty="0">
                <a:solidFill>
                  <a:srgbClr val="FF0000"/>
                </a:solidFill>
              </a:rPr>
              <a:t>IMPACT: </a:t>
            </a:r>
            <a:r>
              <a:rPr lang="en-GB" sz="1700" dirty="0">
                <a:solidFill>
                  <a:schemeClr val="tx1"/>
                </a:solidFill>
              </a:rPr>
              <a:t>Sometimes, because of my needs, I have to spend lots of time with adults and not as much time with friends as other children.  Also, because some of my friends in class are in wheelchairs we have less opportunities to interact.  When my </a:t>
            </a:r>
            <a:r>
              <a:rPr lang="en-GB" sz="1700" dirty="0" err="1">
                <a:solidFill>
                  <a:schemeClr val="tx1"/>
                </a:solidFill>
              </a:rPr>
              <a:t>Illogan</a:t>
            </a:r>
            <a:r>
              <a:rPr lang="en-GB" sz="1700" dirty="0">
                <a:solidFill>
                  <a:schemeClr val="tx1"/>
                </a:solidFill>
              </a:rPr>
              <a:t> friends come to play there is more chance for me to interact with less adult intervention and these friends can get close whether I am on the floor or in a chair or stander</a:t>
            </a:r>
            <a:r>
              <a:rPr lang="en-GB" dirty="0">
                <a:solidFill>
                  <a:schemeClr val="tx1"/>
                </a:solidFill>
              </a:rPr>
              <a:t>.</a:t>
            </a:r>
          </a:p>
        </p:txBody>
      </p:sp>
      <p:sp>
        <p:nvSpPr>
          <p:cNvPr id="11" name="TextBox 10"/>
          <p:cNvSpPr txBox="1"/>
          <p:nvPr/>
        </p:nvSpPr>
        <p:spPr>
          <a:xfrm>
            <a:off x="2702892" y="3737311"/>
            <a:ext cx="6094412" cy="2970044"/>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sz="1700" b="1" dirty="0">
                <a:solidFill>
                  <a:srgbClr val="00B0F0"/>
                </a:solidFill>
              </a:rPr>
              <a:t>Participating in play activities on a 1-1 basis (peer play)</a:t>
            </a:r>
          </a:p>
          <a:p>
            <a:pPr algn="ctr"/>
            <a:r>
              <a:rPr lang="en-GB" sz="1700" dirty="0">
                <a:solidFill>
                  <a:srgbClr val="FF0000"/>
                </a:solidFill>
              </a:rPr>
              <a:t>AIMS: </a:t>
            </a:r>
            <a:r>
              <a:rPr lang="en-GB" sz="1700" dirty="0">
                <a:solidFill>
                  <a:schemeClr val="tx1"/>
                </a:solidFill>
              </a:rPr>
              <a:t>to develop S’s social relationship skills.</a:t>
            </a:r>
          </a:p>
          <a:p>
            <a:pPr algn="ctr"/>
            <a:r>
              <a:rPr lang="en-GB" sz="1700" dirty="0">
                <a:solidFill>
                  <a:srgbClr val="FF0000"/>
                </a:solidFill>
              </a:rPr>
              <a:t>IMPACT </a:t>
            </a:r>
            <a:r>
              <a:rPr lang="en-GB" sz="1700" dirty="0"/>
              <a:t>– </a:t>
            </a:r>
            <a:r>
              <a:rPr lang="en-GB" sz="1700" dirty="0">
                <a:solidFill>
                  <a:schemeClr val="tx1"/>
                </a:solidFill>
              </a:rPr>
              <a:t>I have made a special friend and she is called S.  She goes to </a:t>
            </a:r>
            <a:r>
              <a:rPr lang="en-GB" sz="1700" dirty="0" err="1">
                <a:solidFill>
                  <a:schemeClr val="tx1"/>
                </a:solidFill>
              </a:rPr>
              <a:t>Illogan</a:t>
            </a:r>
            <a:r>
              <a:rPr lang="en-GB" sz="1700" dirty="0">
                <a:solidFill>
                  <a:schemeClr val="tx1"/>
                </a:solidFill>
              </a:rPr>
              <a:t> School (this is a 2 way relationship, developed over time through inclusive play opportunities).This has increased my intent to communicate as I am so happy to see her and all I want to do is get her to play with me.  </a:t>
            </a:r>
            <a:r>
              <a:rPr lang="en-GB" sz="1700" dirty="0"/>
              <a:t>My family have met my friend, and she has bought her mum into my classroom so that they can learn about me.  My mum said that she ‘never thought that [I] would have a friend who could write’ </a:t>
            </a:r>
            <a:r>
              <a:rPr lang="en-GB" sz="1700"/>
              <a:t>when avannah</a:t>
            </a:r>
            <a:r>
              <a:rPr lang="en-GB" sz="1700" dirty="0"/>
              <a:t> wrote me a birthday card! </a:t>
            </a:r>
            <a:endParaRPr lang="en-GB" sz="1700" dirty="0">
              <a:solidFill>
                <a:srgbClr val="FF0000"/>
              </a:solidFill>
            </a:endParaRPr>
          </a:p>
        </p:txBody>
      </p:sp>
      <p:pic>
        <p:nvPicPr>
          <p:cNvPr id="3074" name="Picture 2" descr="http://www.clker.com/cliparts/W/s/H/m/l/s/girl-face-cartoon-hi.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75856" y="944239"/>
            <a:ext cx="1840842" cy="15371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4405888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174</TotalTime>
  <Words>615</Words>
  <Application>Microsoft Office PowerPoint</Application>
  <PresentationFormat>On-screen Show (4:3)</PresentationFormat>
  <Paragraphs>26</Paragraphs>
  <Slides>2</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vt:i4>
      </vt:variant>
    </vt:vector>
  </HeadingPairs>
  <TitlesOfParts>
    <vt:vector size="5" baseType="lpstr">
      <vt:lpstr>Arial</vt:lpstr>
      <vt:lpstr>Calibri</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Mark</dc:creator>
  <cp:lastModifiedBy>Sam Murray</cp:lastModifiedBy>
  <cp:revision>17</cp:revision>
  <cp:lastPrinted>2018-12-04T09:46:45Z</cp:lastPrinted>
  <dcterms:created xsi:type="dcterms:W3CDTF">2018-12-03T14:01:27Z</dcterms:created>
  <dcterms:modified xsi:type="dcterms:W3CDTF">2026-09-17T13:31:30Z</dcterms:modified>
</cp:coreProperties>
</file>